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557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511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56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003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60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99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16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790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971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2323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9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FEFBE-BB6F-934F-9AE7-8D507BE454C2}" type="datetimeFigureOut">
              <a:rPr lang="pl-PL" smtClean="0"/>
              <a:t>19.11.2019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0BAA2-996A-1249-9267-F961FB0A5234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563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Autorytet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kościoła </a:t>
            </a:r>
            <a:r>
              <a:rPr lang="pl-PL" dirty="0"/>
              <a:t>rzymskiego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autorytet </a:t>
            </a:r>
            <a:r>
              <a:rPr lang="pl-PL" dirty="0" smtClean="0"/>
              <a:t>Pisma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Materiały do dyskusji z katolikami na temat </a:t>
            </a:r>
            <a:r>
              <a:rPr lang="pl-PL" dirty="0" smtClean="0"/>
              <a:t>autorytetu,</a:t>
            </a:r>
            <a:br>
              <a:rPr lang="pl-PL" dirty="0" smtClean="0"/>
            </a:br>
            <a:r>
              <a:rPr lang="pl-PL" dirty="0" smtClean="0"/>
              <a:t>który pomaga nam dojść do prawdy o Bogu i człowieku.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603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Notatka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Obrazki z tego są wykorzystane w notce na blogu pt. </a:t>
            </a:r>
            <a:r>
              <a:rPr lang="pl-PL" b="1" i="1" dirty="0" smtClean="0"/>
              <a:t>Autorytet</a:t>
            </a:r>
            <a:r>
              <a:rPr lang="pl-PL" dirty="0" smtClean="0"/>
              <a:t> na blogu W34</a:t>
            </a:r>
          </a:p>
          <a:p>
            <a:r>
              <a:rPr lang="pl-PL" dirty="0" smtClean="0"/>
              <a:t>Póki co (listopad 2019) </a:t>
            </a:r>
            <a:r>
              <a:rPr lang="pl-PL" dirty="0" err="1" smtClean="0"/>
              <a:t>orginał</a:t>
            </a:r>
            <a:r>
              <a:rPr lang="pl-PL" dirty="0" smtClean="0"/>
              <a:t> prezentacji jest w pliku </a:t>
            </a:r>
            <a:r>
              <a:rPr lang="pl-PL" b="1" i="1" dirty="0" smtClean="0"/>
              <a:t>2019 Obrazki do </a:t>
            </a:r>
            <a:r>
              <a:rPr lang="pl-PL" b="1" i="1" dirty="0" err="1" smtClean="0"/>
              <a:t>WikiSłow</a:t>
            </a:r>
            <a:r>
              <a:rPr lang="pl-PL" dirty="0" smtClean="0"/>
              <a:t> </a:t>
            </a:r>
            <a:r>
              <a:rPr lang="mr-IN" dirty="0" smtClean="0"/>
              <a:t>–</a:t>
            </a:r>
            <a:r>
              <a:rPr lang="pl-PL" dirty="0" smtClean="0"/>
              <a:t> bo nie zrobiono wspólnego szablonu i kolorów. Ale </a:t>
            </a:r>
            <a:r>
              <a:rPr lang="mr-IN" dirty="0" smtClean="0"/>
              <a:t>…</a:t>
            </a:r>
            <a:endParaRPr lang="pl-PL" dirty="0" smtClean="0"/>
          </a:p>
          <a:p>
            <a:r>
              <a:rPr lang="mr-IN" dirty="0" smtClean="0"/>
              <a:t>…</a:t>
            </a:r>
            <a:r>
              <a:rPr lang="pl-PL" dirty="0" smtClean="0"/>
              <a:t> ale jest też kopia w katalogu Autorytet. Nie rozwijać kopi! </a:t>
            </a:r>
          </a:p>
          <a:p>
            <a:r>
              <a:rPr lang="pl-PL" dirty="0" smtClean="0"/>
              <a:t>Jest też PDF.</a:t>
            </a:r>
          </a:p>
        </p:txBody>
      </p:sp>
    </p:spTree>
    <p:extLst>
      <p:ext uri="{BB962C8B-B14F-4D97-AF65-F5344CB8AC3E}">
        <p14:creationId xmlns:p14="http://schemas.microsoft.com/office/powerpoint/2010/main" val="7955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Definicje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Autorytet - osoba </a:t>
            </a:r>
            <a:r>
              <a:rPr lang="pl-PL" dirty="0" smtClean="0"/>
              <a:t>lub instytucja, </a:t>
            </a:r>
            <a:r>
              <a:rPr lang="pl-PL" dirty="0"/>
              <a:t>która </a:t>
            </a:r>
            <a:r>
              <a:rPr lang="pl-PL" dirty="0" smtClean="0"/>
              <a:t>pomagając </a:t>
            </a:r>
            <a:r>
              <a:rPr lang="pl-PL" dirty="0"/>
              <a:t>nam poznać i opisać świat </a:t>
            </a:r>
            <a:r>
              <a:rPr lang="pl-PL" dirty="0" smtClean="0"/>
              <a:t>a nawet wszechświat </a:t>
            </a:r>
            <a:r>
              <a:rPr lang="pl-PL" dirty="0"/>
              <a:t>pomaga stworzyć </a:t>
            </a:r>
            <a:r>
              <a:rPr lang="pl-PL" dirty="0" smtClean="0"/>
              <a:t>nam własny </a:t>
            </a:r>
            <a:r>
              <a:rPr lang="pl-PL" dirty="0"/>
              <a:t>światopogląd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Urząd Nauczycielski Kościoła, wg teologii </a:t>
            </a:r>
            <a:r>
              <a:rPr lang="pl-PL" dirty="0" smtClean="0"/>
              <a:t>rzymskokatolickiej </a:t>
            </a:r>
            <a:r>
              <a:rPr lang="pl-PL" dirty="0"/>
              <a:t>władza autorytatywnego nauczania prawd wiary, przysługująca kolegium biskupów, z papieżem jako głową, a indywidualnie biskupom pozostającym w jedności z </a:t>
            </a:r>
            <a:r>
              <a:rPr lang="pl-PL" dirty="0" smtClean="0"/>
              <a:t>papieżem.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356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3484751" y="1327275"/>
            <a:ext cx="5346078" cy="5163079"/>
            <a:chOff x="8564496" y="4825083"/>
            <a:chExt cx="840585" cy="840585"/>
          </a:xfrm>
        </p:grpSpPr>
        <p:sp>
          <p:nvSpPr>
            <p:cNvPr id="11" name="Owal 10"/>
            <p:cNvSpPr/>
            <p:nvPr/>
          </p:nvSpPr>
          <p:spPr>
            <a:xfrm>
              <a:off x="8564496" y="4825083"/>
              <a:ext cx="840585" cy="840585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12" name="PoleTekstowe 11"/>
            <p:cNvSpPr txBox="1"/>
            <p:nvPr/>
          </p:nvSpPr>
          <p:spPr>
            <a:xfrm>
              <a:off x="8688134" y="4913552"/>
              <a:ext cx="593308" cy="19157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smtClean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6" name="PoleTekstowe 5"/>
          <p:cNvSpPr txBox="1"/>
          <p:nvPr/>
        </p:nvSpPr>
        <p:spPr>
          <a:xfrm>
            <a:off x="964642" y="432079"/>
            <a:ext cx="4089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Pismo Święte czytane w obecności Autora staje się dla czytelnika Słowem </a:t>
            </a:r>
            <a:r>
              <a:rPr lang="pl-PL" dirty="0" smtClean="0"/>
              <a:t>Bożym.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301072" y="334610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Pismo Święte</a:t>
            </a:r>
            <a:endParaRPr lang="pl-PL" sz="2200" dirty="0"/>
          </a:p>
        </p:txBody>
      </p:sp>
      <p:sp>
        <p:nvSpPr>
          <p:cNvPr id="8" name="Prostokąt 7"/>
          <p:cNvSpPr/>
          <p:nvPr/>
        </p:nvSpPr>
        <p:spPr>
          <a:xfrm>
            <a:off x="7604094" y="334610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Wierny</a:t>
            </a:r>
            <a:endParaRPr lang="pl-PL" sz="2200" dirty="0"/>
          </a:p>
        </p:txBody>
      </p:sp>
      <p:sp>
        <p:nvSpPr>
          <p:cNvPr id="9" name="Strzałka w prawo 8"/>
          <p:cNvSpPr/>
          <p:nvPr/>
        </p:nvSpPr>
        <p:spPr>
          <a:xfrm>
            <a:off x="5267220" y="3346107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Czytanie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18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krąglony prostokąt 1"/>
          <p:cNvSpPr/>
          <p:nvPr/>
        </p:nvSpPr>
        <p:spPr>
          <a:xfrm>
            <a:off x="152012" y="1716067"/>
            <a:ext cx="11760240" cy="37077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>
                <a:solidFill>
                  <a:schemeClr val="accent2">
                    <a:lumMod val="75000"/>
                  </a:schemeClr>
                </a:solidFill>
              </a:rPr>
              <a:t>Kościół rzymskokatolicki</a:t>
            </a:r>
            <a:endParaRPr lang="pl-PL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32079" y="2512093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Pismo Święte</a:t>
            </a: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4816931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Urząd Nauczycielski Kościoła</a:t>
            </a:r>
            <a:endParaRPr lang="pl-PL" sz="2200" dirty="0"/>
          </a:p>
        </p:txBody>
      </p:sp>
      <p:sp>
        <p:nvSpPr>
          <p:cNvPr id="6" name="PoleTekstowe 5"/>
          <p:cNvSpPr txBox="1"/>
          <p:nvPr/>
        </p:nvSpPr>
        <p:spPr>
          <a:xfrm>
            <a:off x="5787851" y="5529948"/>
            <a:ext cx="5649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KKK 87</a:t>
            </a:r>
            <a:r>
              <a:rPr lang="pl-PL" dirty="0"/>
              <a:t>. </a:t>
            </a:r>
            <a:r>
              <a:rPr lang="pl-PL" dirty="0" smtClean="0"/>
              <a:t>Chrystusa powiedział do </a:t>
            </a:r>
            <a:r>
              <a:rPr lang="pl-PL" dirty="0"/>
              <a:t>Apostołów: "Kto was słucha, Mnie słucha</a:t>
            </a:r>
            <a:r>
              <a:rPr lang="pl-PL" dirty="0" smtClean="0"/>
              <a:t>", więc wierni </a:t>
            </a:r>
            <a:r>
              <a:rPr lang="pl-PL" dirty="0"/>
              <a:t>z uległością przyjmują nauczanie i wskazania, które są im przekazywane w różnych formach przez ich pasterzy.</a:t>
            </a:r>
          </a:p>
        </p:txBody>
      </p:sp>
      <p:sp>
        <p:nvSpPr>
          <p:cNvPr id="7" name="Prostokąt 6"/>
          <p:cNvSpPr/>
          <p:nvPr/>
        </p:nvSpPr>
        <p:spPr>
          <a:xfrm>
            <a:off x="432078" y="3930580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Tradycja</a:t>
            </a:r>
            <a:endParaRPr lang="pl-PL" sz="2200" dirty="0"/>
          </a:p>
        </p:txBody>
      </p:sp>
      <p:sp>
        <p:nvSpPr>
          <p:cNvPr id="9" name="Prostokąt 8"/>
          <p:cNvSpPr/>
          <p:nvPr/>
        </p:nvSpPr>
        <p:spPr>
          <a:xfrm>
            <a:off x="9201783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Wierny</a:t>
            </a:r>
            <a:endParaRPr lang="pl-PL" sz="2200" dirty="0"/>
          </a:p>
        </p:txBody>
      </p:sp>
      <p:sp>
        <p:nvSpPr>
          <p:cNvPr id="10" name="Strzałka w prawo 9"/>
          <p:cNvSpPr/>
          <p:nvPr/>
        </p:nvSpPr>
        <p:spPr>
          <a:xfrm>
            <a:off x="2939143" y="3125038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Czerpanie z </a:t>
            </a:r>
            <a:r>
              <a:rPr lang="pl-PL" smtClean="0"/>
              <a:t>dwóch źródeł</a:t>
            </a:r>
            <a:endParaRPr lang="pl-PL" dirty="0"/>
          </a:p>
        </p:txBody>
      </p:sp>
      <p:sp>
        <p:nvSpPr>
          <p:cNvPr id="11" name="Strzałka w prawo 10"/>
          <p:cNvSpPr/>
          <p:nvPr/>
        </p:nvSpPr>
        <p:spPr>
          <a:xfrm>
            <a:off x="7348069" y="3125038"/>
            <a:ext cx="1776047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Podawanie </a:t>
            </a:r>
            <a:r>
              <a:rPr lang="pl-PL" smtClean="0"/>
              <a:t>do wierzenia</a:t>
            </a:r>
            <a:endParaRPr lang="pl-PL" dirty="0"/>
          </a:p>
        </p:txBody>
      </p:sp>
      <p:sp>
        <p:nvSpPr>
          <p:cNvPr id="12" name="Wygięta strzałka 11"/>
          <p:cNvSpPr/>
          <p:nvPr/>
        </p:nvSpPr>
        <p:spPr>
          <a:xfrm flipH="1" flipV="1">
            <a:off x="3113732" y="4204398"/>
            <a:ext cx="5859868" cy="94203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PoleTekstowe 13"/>
          <p:cNvSpPr txBox="1"/>
          <p:nvPr/>
        </p:nvSpPr>
        <p:spPr>
          <a:xfrm>
            <a:off x="432078" y="61754"/>
            <a:ext cx="11367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KKK 85. Zadanie interpretacji Słowa </a:t>
            </a:r>
            <a:r>
              <a:rPr lang="pl-PL" dirty="0"/>
              <a:t>Bożego, spisanego czy przekazanego przez Tradycję, zostało powierzone </a:t>
            </a:r>
            <a:r>
              <a:rPr lang="pl-PL" dirty="0" smtClean="0"/>
              <a:t>przez Jezusa tylko Urzędowi </a:t>
            </a:r>
            <a:r>
              <a:rPr lang="pl-PL" dirty="0"/>
              <a:t>Nauczycielskiemu Kościoła, </a:t>
            </a:r>
            <a:r>
              <a:rPr lang="pl-PL" dirty="0" smtClean="0"/>
              <a:t>to </a:t>
            </a:r>
            <a:r>
              <a:rPr lang="pl-PL" dirty="0"/>
              <a:t>znaczy biskupom w komunii z następcą Piotra, Biskupem Rzymu</a:t>
            </a:r>
            <a:r>
              <a:rPr lang="pl-PL" dirty="0" smtClean="0"/>
              <a:t>.</a:t>
            </a:r>
          </a:p>
          <a:p>
            <a:r>
              <a:rPr lang="pl-PL" dirty="0" smtClean="0"/>
              <a:t>KKK 86. Urząd </a:t>
            </a:r>
            <a:r>
              <a:rPr lang="pl-PL" dirty="0"/>
              <a:t>Nauczycielski nie jest ponad słowem Bożym, lecz jemu służy, nauczając jedynie tego, co zostało przekazane. Z rozkazu Bożego i przy pomocy Ducha Świętego pobożnie słucha on słowa Bożego, święcie go strzeże i wiernie wykłada. I wszystko, co z tego jednego depozytu wiary czerpie, podaje do wierzenia jako objawione przez </a:t>
            </a:r>
            <a:r>
              <a:rPr lang="pl-PL" dirty="0" smtClean="0"/>
              <a:t>Boga.</a:t>
            </a:r>
          </a:p>
        </p:txBody>
      </p:sp>
    </p:spTree>
    <p:extLst>
      <p:ext uri="{BB962C8B-B14F-4D97-AF65-F5344CB8AC3E}">
        <p14:creationId xmlns:p14="http://schemas.microsoft.com/office/powerpoint/2010/main" val="17478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Katechizm kościoła katolickiego (KKK)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KKK 97 </a:t>
            </a:r>
            <a:r>
              <a:rPr lang="pl-PL" dirty="0"/>
              <a:t>"</a:t>
            </a:r>
            <a:r>
              <a:rPr lang="pl-PL" dirty="0" err="1"/>
              <a:t>Święta</a:t>
            </a:r>
            <a:r>
              <a:rPr lang="pl-PL" dirty="0"/>
              <a:t> Tradycja i Pismo </a:t>
            </a:r>
            <a:r>
              <a:rPr lang="pl-PL" dirty="0"/>
              <a:t>Ś</a:t>
            </a:r>
            <a:r>
              <a:rPr lang="pl-PL" dirty="0" smtClean="0"/>
              <a:t>więte </a:t>
            </a:r>
            <a:r>
              <a:rPr lang="pl-PL" dirty="0" smtClean="0"/>
              <a:t>stanowią </a:t>
            </a:r>
            <a:r>
              <a:rPr lang="pl-PL" dirty="0"/>
              <a:t>jeden </a:t>
            </a:r>
            <a:r>
              <a:rPr lang="pl-PL" dirty="0" err="1"/>
              <a:t>święty</a:t>
            </a:r>
            <a:r>
              <a:rPr lang="pl-PL" dirty="0"/>
              <a:t> depozyt słowa </a:t>
            </a:r>
            <a:r>
              <a:rPr lang="pl-PL" dirty="0" err="1"/>
              <a:t>Boż</a:t>
            </a:r>
            <a:r>
              <a:rPr lang="pl-PL" dirty="0" err="1" smtClean="0"/>
              <a:t>ego</a:t>
            </a:r>
            <a:r>
              <a:rPr lang="pl-PL" dirty="0" smtClean="0"/>
              <a:t>", </a:t>
            </a:r>
            <a:r>
              <a:rPr lang="pl-PL" dirty="0"/>
              <a:t>w </a:t>
            </a:r>
            <a:r>
              <a:rPr lang="pl-PL" dirty="0" err="1"/>
              <a:t>którym</a:t>
            </a:r>
            <a:r>
              <a:rPr lang="pl-PL" dirty="0"/>
              <a:t> – jak w zwierciadle – </a:t>
            </a:r>
            <a:r>
              <a:rPr lang="pl-PL" dirty="0" smtClean="0"/>
              <a:t>Kościół pielgrzymujący </a:t>
            </a:r>
            <a:r>
              <a:rPr lang="pl-PL" dirty="0"/>
              <a:t>kontempluje Boga, </a:t>
            </a:r>
            <a:r>
              <a:rPr lang="pl-PL" dirty="0" err="1"/>
              <a:t>źródło</a:t>
            </a:r>
            <a:r>
              <a:rPr lang="pl-PL" dirty="0"/>
              <a:t> wszystkich swoich bogactw</a:t>
            </a:r>
            <a:r>
              <a:rPr lang="pl-PL" dirty="0" smtClean="0"/>
              <a:t>.</a:t>
            </a:r>
          </a:p>
          <a:p>
            <a:r>
              <a:rPr lang="pl-PL" dirty="0" smtClean="0"/>
              <a:t>(</a:t>
            </a:r>
            <a:r>
              <a:rPr lang="mr-IN" dirty="0" smtClean="0"/>
              <a:t>…</a:t>
            </a:r>
            <a:r>
              <a:rPr lang="pl-PL" dirty="0" smtClean="0"/>
              <a:t>)</a:t>
            </a:r>
          </a:p>
          <a:p>
            <a:r>
              <a:rPr lang="pl-PL" dirty="0" smtClean="0"/>
              <a:t>KKK 100 </a:t>
            </a:r>
            <a:r>
              <a:rPr lang="pl-PL" dirty="0"/>
              <a:t>Zadanie autentycznej interpretacji słowa </a:t>
            </a:r>
            <a:r>
              <a:rPr lang="pl-PL" dirty="0" err="1"/>
              <a:t>Bożego</a:t>
            </a:r>
            <a:r>
              <a:rPr lang="pl-PL" dirty="0"/>
              <a:t> zostało powierzone samemu </a:t>
            </a:r>
            <a:r>
              <a:rPr lang="pl-PL" dirty="0" smtClean="0"/>
              <a:t>Urzędowi </a:t>
            </a:r>
            <a:r>
              <a:rPr lang="pl-PL" dirty="0"/>
              <a:t>Nauczycielskiemu </a:t>
            </a:r>
            <a:r>
              <a:rPr lang="pl-PL" dirty="0" err="1"/>
              <a:t>Kościoła</a:t>
            </a:r>
            <a:r>
              <a:rPr lang="pl-PL" dirty="0"/>
              <a:t>, </a:t>
            </a:r>
            <a:r>
              <a:rPr lang="pl-PL" dirty="0" err="1"/>
              <a:t>papieżowi</a:t>
            </a:r>
            <a:r>
              <a:rPr lang="pl-PL" dirty="0"/>
              <a:t> i biskupom </a:t>
            </a:r>
            <a:r>
              <a:rPr lang="pl-PL" dirty="0" smtClean="0"/>
              <a:t>pozostającym </a:t>
            </a:r>
            <a:r>
              <a:rPr lang="pl-PL" dirty="0"/>
              <a:t>w komunii z nim.</a:t>
            </a:r>
          </a:p>
        </p:txBody>
      </p:sp>
    </p:spTree>
    <p:extLst>
      <p:ext uri="{BB962C8B-B14F-4D97-AF65-F5344CB8AC3E}">
        <p14:creationId xmlns:p14="http://schemas.microsoft.com/office/powerpoint/2010/main" val="14517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a 9"/>
          <p:cNvGrpSpPr/>
          <p:nvPr/>
        </p:nvGrpSpPr>
        <p:grpSpPr>
          <a:xfrm>
            <a:off x="3484751" y="1139385"/>
            <a:ext cx="5346078" cy="5163079"/>
            <a:chOff x="8564496" y="4825083"/>
            <a:chExt cx="840585" cy="840585"/>
          </a:xfrm>
        </p:grpSpPr>
        <p:sp>
          <p:nvSpPr>
            <p:cNvPr id="11" name="Owal 10"/>
            <p:cNvSpPr/>
            <p:nvPr/>
          </p:nvSpPr>
          <p:spPr>
            <a:xfrm>
              <a:off x="8564496" y="4825083"/>
              <a:ext cx="840585" cy="840585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12" name="PoleTekstowe 11"/>
            <p:cNvSpPr txBox="1"/>
            <p:nvPr/>
          </p:nvSpPr>
          <p:spPr>
            <a:xfrm>
              <a:off x="8688134" y="4913552"/>
              <a:ext cx="593308" cy="19157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smtClean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7" name="Prostokąt 6"/>
          <p:cNvSpPr/>
          <p:nvPr/>
        </p:nvSpPr>
        <p:spPr>
          <a:xfrm>
            <a:off x="2301072" y="315821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Pismo Święte</a:t>
            </a:r>
            <a:endParaRPr lang="pl-PL" sz="2200" dirty="0"/>
          </a:p>
        </p:txBody>
      </p:sp>
      <p:sp>
        <p:nvSpPr>
          <p:cNvPr id="8" name="Prostokąt 7"/>
          <p:cNvSpPr/>
          <p:nvPr/>
        </p:nvSpPr>
        <p:spPr>
          <a:xfrm>
            <a:off x="7604094" y="3158217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Wierny</a:t>
            </a:r>
            <a:endParaRPr lang="pl-PL" sz="2200" dirty="0"/>
          </a:p>
        </p:txBody>
      </p:sp>
      <p:sp>
        <p:nvSpPr>
          <p:cNvPr id="9" name="Strzałka w prawo 8"/>
          <p:cNvSpPr/>
          <p:nvPr/>
        </p:nvSpPr>
        <p:spPr>
          <a:xfrm>
            <a:off x="5267220" y="3158217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Czytanie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43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aokrąglony prostokąt 12"/>
          <p:cNvSpPr/>
          <p:nvPr/>
        </p:nvSpPr>
        <p:spPr>
          <a:xfrm>
            <a:off x="152012" y="1716067"/>
            <a:ext cx="11760240" cy="37077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l-PL" sz="3200" smtClean="0">
                <a:solidFill>
                  <a:schemeClr val="accent2">
                    <a:lumMod val="75000"/>
                  </a:schemeClr>
                </a:solidFill>
              </a:rPr>
              <a:t>Kościół rzymskokatolicki</a:t>
            </a:r>
            <a:endParaRPr lang="pl-PL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432079" y="2512093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Pismo Święte</a:t>
            </a:r>
            <a:endParaRPr lang="pl-PL" sz="2200" dirty="0"/>
          </a:p>
        </p:txBody>
      </p:sp>
      <p:sp>
        <p:nvSpPr>
          <p:cNvPr id="4" name="Prostokąt 3"/>
          <p:cNvSpPr/>
          <p:nvPr/>
        </p:nvSpPr>
        <p:spPr>
          <a:xfrm>
            <a:off x="4816931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Urząd Nauczycielski Kościoła</a:t>
            </a:r>
            <a:endParaRPr lang="pl-PL" sz="2200" dirty="0"/>
          </a:p>
        </p:txBody>
      </p:sp>
      <p:sp>
        <p:nvSpPr>
          <p:cNvPr id="7" name="Prostokąt 6"/>
          <p:cNvSpPr/>
          <p:nvPr/>
        </p:nvSpPr>
        <p:spPr>
          <a:xfrm>
            <a:off x="432078" y="3930580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Tradycja</a:t>
            </a:r>
            <a:endParaRPr lang="pl-PL" sz="2200" dirty="0"/>
          </a:p>
        </p:txBody>
      </p:sp>
      <p:sp>
        <p:nvSpPr>
          <p:cNvPr id="9" name="Prostokąt 8"/>
          <p:cNvSpPr/>
          <p:nvPr/>
        </p:nvSpPr>
        <p:spPr>
          <a:xfrm>
            <a:off x="9201783" y="3155185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Wierny</a:t>
            </a:r>
            <a:endParaRPr lang="pl-PL" sz="2200" dirty="0"/>
          </a:p>
        </p:txBody>
      </p:sp>
      <p:sp>
        <p:nvSpPr>
          <p:cNvPr id="10" name="Strzałka w prawo 9"/>
          <p:cNvSpPr/>
          <p:nvPr/>
        </p:nvSpPr>
        <p:spPr>
          <a:xfrm>
            <a:off x="2939143" y="3125038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Czerpanie z </a:t>
            </a:r>
            <a:r>
              <a:rPr lang="pl-PL" smtClean="0"/>
              <a:t>dwóch źródeł</a:t>
            </a:r>
            <a:endParaRPr lang="pl-PL" dirty="0"/>
          </a:p>
        </p:txBody>
      </p:sp>
      <p:sp>
        <p:nvSpPr>
          <p:cNvPr id="11" name="Strzałka w prawo 10"/>
          <p:cNvSpPr/>
          <p:nvPr/>
        </p:nvSpPr>
        <p:spPr>
          <a:xfrm>
            <a:off x="7348069" y="3125038"/>
            <a:ext cx="1776047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Podawanie </a:t>
            </a:r>
            <a:r>
              <a:rPr lang="pl-PL" smtClean="0"/>
              <a:t>do wierzenia</a:t>
            </a:r>
            <a:endParaRPr lang="pl-PL" dirty="0"/>
          </a:p>
        </p:txBody>
      </p:sp>
      <p:sp>
        <p:nvSpPr>
          <p:cNvPr id="12" name="Wygięta strzałka 11"/>
          <p:cNvSpPr/>
          <p:nvPr/>
        </p:nvSpPr>
        <p:spPr>
          <a:xfrm flipH="1" flipV="1">
            <a:off x="3113732" y="4204398"/>
            <a:ext cx="5859868" cy="94203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77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a 16"/>
          <p:cNvGrpSpPr/>
          <p:nvPr/>
        </p:nvGrpSpPr>
        <p:grpSpPr>
          <a:xfrm>
            <a:off x="3411794" y="3968623"/>
            <a:ext cx="2769947" cy="2675130"/>
            <a:chOff x="8564496" y="4825083"/>
            <a:chExt cx="840585" cy="840585"/>
          </a:xfrm>
        </p:grpSpPr>
        <p:sp>
          <p:nvSpPr>
            <p:cNvPr id="18" name="Owal 17"/>
            <p:cNvSpPr/>
            <p:nvPr/>
          </p:nvSpPr>
          <p:spPr>
            <a:xfrm>
              <a:off x="8564496" y="4825083"/>
              <a:ext cx="840585" cy="840585"/>
            </a:xfrm>
            <a:prstGeom prst="ellipse">
              <a:avLst/>
            </a:prstGeom>
            <a:solidFill>
              <a:srgbClr val="F8F9BC"/>
            </a:solidFill>
            <a:ln>
              <a:solidFill>
                <a:srgbClr val="BBAD1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100" dirty="0"/>
            </a:p>
          </p:txBody>
        </p:sp>
        <p:sp>
          <p:nvSpPr>
            <p:cNvPr id="19" name="PoleTekstowe 18"/>
            <p:cNvSpPr txBox="1"/>
            <p:nvPr/>
          </p:nvSpPr>
          <p:spPr>
            <a:xfrm>
              <a:off x="8688134" y="4913552"/>
              <a:ext cx="593308" cy="19157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algn="ctr"/>
              <a:r>
                <a:rPr lang="pl-PL" sz="3600" smtClean="0">
                  <a:solidFill>
                    <a:srgbClr val="A9920F"/>
                  </a:solidFill>
                </a:rPr>
                <a:t>Bóg</a:t>
              </a:r>
              <a:endParaRPr lang="pl-PL" sz="1600" dirty="0">
                <a:solidFill>
                  <a:srgbClr val="A9920F"/>
                </a:solidFill>
              </a:endParaRPr>
            </a:p>
          </p:txBody>
        </p:sp>
      </p:grpSp>
      <p:sp>
        <p:nvSpPr>
          <p:cNvPr id="7" name="Prostokąt 6"/>
          <p:cNvSpPr/>
          <p:nvPr/>
        </p:nvSpPr>
        <p:spPr>
          <a:xfrm>
            <a:off x="5663704" y="1491649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Wersety </a:t>
            </a:r>
            <a:r>
              <a:rPr lang="pl-PL" sz="2200" dirty="0" smtClean="0"/>
              <a:t>wspierające</a:t>
            </a:r>
            <a:endParaRPr lang="pl-PL" sz="2200" dirty="0" smtClean="0"/>
          </a:p>
          <a:p>
            <a:pPr algn="ctr"/>
            <a:r>
              <a:rPr lang="pl-PL" sz="2200" dirty="0" smtClean="0"/>
              <a:t>doktrynę</a:t>
            </a:r>
            <a:endParaRPr lang="pl-PL" sz="2200" dirty="0"/>
          </a:p>
        </p:txBody>
      </p:sp>
      <p:sp>
        <p:nvSpPr>
          <p:cNvPr id="9" name="Strzałka w prawo 8"/>
          <p:cNvSpPr/>
          <p:nvPr/>
        </p:nvSpPr>
        <p:spPr>
          <a:xfrm>
            <a:off x="3528230" y="1405400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Poszukiwanie w Piśmie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801652" y="1491649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smtClean="0"/>
              <a:t>Teza określona</a:t>
            </a:r>
            <a:br>
              <a:rPr lang="pl-PL" sz="2200" smtClean="0"/>
            </a:br>
            <a:r>
              <a:rPr lang="pl-PL" sz="2200" smtClean="0"/>
              <a:t>w doktrynie</a:t>
            </a:r>
            <a:endParaRPr lang="pl-PL" sz="2200" dirty="0"/>
          </a:p>
        </p:txBody>
      </p:sp>
      <p:sp>
        <p:nvSpPr>
          <p:cNvPr id="14" name="Prostokąt 13"/>
          <p:cNvSpPr/>
          <p:nvPr/>
        </p:nvSpPr>
        <p:spPr>
          <a:xfrm>
            <a:off x="5663704" y="5144332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Zbudowana doktryna</a:t>
            </a:r>
            <a:endParaRPr lang="pl-PL" sz="2200" dirty="0"/>
          </a:p>
        </p:txBody>
      </p:sp>
      <p:sp>
        <p:nvSpPr>
          <p:cNvPr id="15" name="Strzałka w prawo 14"/>
          <p:cNvSpPr/>
          <p:nvPr/>
        </p:nvSpPr>
        <p:spPr>
          <a:xfrm>
            <a:off x="3528230" y="5058083"/>
            <a:ext cx="1824195" cy="1297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Poszukiwanie w Piśmie</a:t>
            </a:r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>
            <a:off x="801652" y="5144332"/>
            <a:ext cx="2453470" cy="1125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dirty="0" smtClean="0"/>
              <a:t>Postawa szukania, bez </a:t>
            </a:r>
            <a:r>
              <a:rPr lang="pl-PL" sz="2200" dirty="0" smtClean="0"/>
              <a:t>założeń, </a:t>
            </a:r>
            <a:br>
              <a:rPr lang="pl-PL" sz="2200" dirty="0" smtClean="0"/>
            </a:br>
            <a:r>
              <a:rPr lang="pl-PL" sz="2200" dirty="0" smtClean="0"/>
              <a:t>jak dziecko</a:t>
            </a:r>
            <a:endParaRPr lang="pl-PL" sz="2200" dirty="0"/>
          </a:p>
        </p:txBody>
      </p:sp>
      <p:sp>
        <p:nvSpPr>
          <p:cNvPr id="2" name="Wygięta strzałka 1"/>
          <p:cNvSpPr/>
          <p:nvPr/>
        </p:nvSpPr>
        <p:spPr>
          <a:xfrm>
            <a:off x="2695765" y="4591664"/>
            <a:ext cx="1046050" cy="714523"/>
          </a:xfrm>
          <a:prstGeom prst="bentArrow">
            <a:avLst>
              <a:gd name="adj1" fmla="val 36008"/>
              <a:gd name="adj2" fmla="val 25735"/>
              <a:gd name="adj3" fmla="val 30504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l-PL"/>
              <a:t>Prośba</a:t>
            </a:r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1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407</Words>
  <Application>Microsoft Macintosh PowerPoint</Application>
  <PresentationFormat>Panoramiczny</PresentationFormat>
  <Paragraphs>50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Motyw pakietu Office</vt:lpstr>
      <vt:lpstr>Autorytet  kościoła rzymskiego  i autorytet Pisma</vt:lpstr>
      <vt:lpstr>Notatka</vt:lpstr>
      <vt:lpstr>Definicje</vt:lpstr>
      <vt:lpstr>Prezentacja programu PowerPoint</vt:lpstr>
      <vt:lpstr>Prezentacja programu PowerPoint</vt:lpstr>
      <vt:lpstr>Katechizm kościoła katolickiego (KKK)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Autorytet  kościoła rzymskiego  i autorytet Pisma</dc:title>
  <dc:creator>Wojciech Apel</dc:creator>
  <cp:lastModifiedBy>Wojciech Apel</cp:lastModifiedBy>
  <cp:revision>1</cp:revision>
  <dcterms:created xsi:type="dcterms:W3CDTF">2019-11-19T21:03:41Z</dcterms:created>
  <dcterms:modified xsi:type="dcterms:W3CDTF">2019-11-19T21:09:33Z</dcterms:modified>
</cp:coreProperties>
</file>